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7" r:id="rId9"/>
    <p:sldId id="268" r:id="rId10"/>
    <p:sldId id="272" r:id="rId11"/>
    <p:sldId id="278" r:id="rId12"/>
    <p:sldId id="273" r:id="rId13"/>
    <p:sldId id="275" r:id="rId14"/>
    <p:sldId id="276" r:id="rId15"/>
    <p:sldId id="277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796" autoAdjust="0"/>
    <p:restoredTop sz="94660"/>
  </p:normalViewPr>
  <p:slideViewPr>
    <p:cSldViewPr>
      <p:cViewPr varScale="1">
        <p:scale>
          <a:sx n="71" d="100"/>
          <a:sy n="71" d="100"/>
        </p:scale>
        <p:origin x="-13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CF8A8-ED2B-4B48-9521-7EDB1C35F5AA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3BECC-8E20-42BC-A9B5-6811BD642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3BECC-8E20-42BC-A9B5-6811BD64271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6/8/2009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Environmental Sustainability in East Asia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646193"/>
          </a:xfrm>
        </p:spPr>
        <p:txBody>
          <a:bodyPr>
            <a:normAutofit fontScale="47500" lnSpcReduction="20000"/>
          </a:bodyPr>
          <a:lstStyle/>
          <a:p>
            <a:r>
              <a:rPr lang="en-US" sz="6500" dirty="0" smtClean="0"/>
              <a:t>Policies and Technological Output</a:t>
            </a:r>
          </a:p>
          <a:p>
            <a:endParaRPr lang="en-US" dirty="0" smtClean="0"/>
          </a:p>
          <a:p>
            <a:r>
              <a:rPr lang="en-US" sz="3600" dirty="0" smtClean="0"/>
              <a:t>Matthew Shapiro</a:t>
            </a:r>
          </a:p>
          <a:p>
            <a:r>
              <a:rPr lang="en-US" sz="3600" dirty="0" smtClean="0"/>
              <a:t>Illinois Institute of Technology</a:t>
            </a:r>
          </a:p>
          <a:p>
            <a:r>
              <a:rPr lang="en-US" sz="3600" dirty="0" smtClean="0"/>
              <a:t>matthew.shapiro@iit.edu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Air pollution emphasis</a:t>
            </a:r>
          </a:p>
          <a:p>
            <a:pPr lvl="1"/>
            <a:r>
              <a:rPr lang="en-US" dirty="0" smtClean="0"/>
              <a:t>Japan</a:t>
            </a:r>
          </a:p>
          <a:p>
            <a:pPr lvl="2"/>
            <a:r>
              <a:rPr lang="en-US" dirty="0" smtClean="0"/>
              <a:t>Law Concerning the Promotion of the Measures to Cope with Global Warming</a:t>
            </a:r>
          </a:p>
          <a:p>
            <a:pPr lvl="1"/>
            <a:r>
              <a:rPr lang="en-US" dirty="0" smtClean="0"/>
              <a:t>Taiwan</a:t>
            </a:r>
          </a:p>
          <a:p>
            <a:pPr lvl="2"/>
            <a:r>
              <a:rPr lang="en-US" dirty="0" smtClean="0"/>
              <a:t>Basic Environment Act</a:t>
            </a:r>
          </a:p>
          <a:p>
            <a:pPr lvl="2"/>
            <a:r>
              <a:rPr lang="en-US" dirty="0" smtClean="0"/>
              <a:t>Air Pollution Control Act</a:t>
            </a:r>
          </a:p>
          <a:p>
            <a:pPr lvl="1"/>
            <a:r>
              <a:rPr lang="en-US" dirty="0" smtClean="0"/>
              <a:t>Korea</a:t>
            </a:r>
          </a:p>
          <a:p>
            <a:pPr lvl="2"/>
            <a:r>
              <a:rPr lang="en-US" dirty="0" smtClean="0"/>
              <a:t>Clean </a:t>
            </a:r>
            <a:r>
              <a:rPr lang="en-US" dirty="0" smtClean="0"/>
              <a:t>Air Conservation Act</a:t>
            </a:r>
          </a:p>
          <a:p>
            <a:pPr lvl="1"/>
            <a:r>
              <a:rPr lang="en-US" dirty="0" smtClean="0"/>
              <a:t>China</a:t>
            </a:r>
          </a:p>
          <a:p>
            <a:pPr lvl="2"/>
            <a:r>
              <a:rPr lang="en-US" dirty="0" smtClean="0"/>
              <a:t>National Eleventh Five-Year Plan for Environmental Protection</a:t>
            </a:r>
          </a:p>
          <a:p>
            <a:pPr lvl="2"/>
            <a:r>
              <a:rPr lang="en-US" dirty="0" smtClean="0"/>
              <a:t>Law of the People’s Republic of China on the Prevention and Control of Atmospheric Pollution in China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Domestic efforts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Air pollution emphasis – S&amp;T correlation</a:t>
            </a:r>
          </a:p>
          <a:p>
            <a:pPr lvl="1"/>
            <a:r>
              <a:rPr lang="en-US" dirty="0" smtClean="0"/>
              <a:t>Japan</a:t>
            </a:r>
          </a:p>
          <a:p>
            <a:pPr lvl="2"/>
            <a:r>
              <a:rPr lang="en-US" dirty="0" smtClean="0"/>
              <a:t>Third Basic Plan (2006-2010), </a:t>
            </a:r>
          </a:p>
          <a:p>
            <a:pPr lvl="1"/>
            <a:r>
              <a:rPr lang="en-US" dirty="0" smtClean="0"/>
              <a:t>Taiwan</a:t>
            </a:r>
          </a:p>
          <a:p>
            <a:pPr lvl="2"/>
            <a:r>
              <a:rPr lang="en-US" dirty="0" smtClean="0"/>
              <a:t>Agenda 21 and Basic Environment Act of 2002, establishment of Taiwan Industrial Greenhouse Office (TIGO) in 2006</a:t>
            </a:r>
          </a:p>
          <a:p>
            <a:pPr lvl="1"/>
            <a:r>
              <a:rPr lang="en-US" dirty="0" smtClean="0"/>
              <a:t>Korea</a:t>
            </a:r>
          </a:p>
          <a:p>
            <a:pPr lvl="2"/>
            <a:r>
              <a:rPr lang="en-US" dirty="0" smtClean="0"/>
              <a:t>$23 billion over the next five years</a:t>
            </a:r>
          </a:p>
          <a:p>
            <a:pPr lvl="1"/>
            <a:r>
              <a:rPr lang="en-US" dirty="0" smtClean="0"/>
              <a:t>China</a:t>
            </a:r>
          </a:p>
          <a:p>
            <a:pPr lvl="2"/>
            <a:r>
              <a:rPr lang="en-US" dirty="0" smtClean="0"/>
              <a:t>Energy efficiency and environmental preservation; </a:t>
            </a:r>
            <a:r>
              <a:rPr lang="en-US" i="1" u="sng" dirty="0" smtClean="0"/>
              <a:t>no effort to mitigate  or address GHGs</a:t>
            </a:r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Domestic efforts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9638" y="1085850"/>
            <a:ext cx="7324725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" y="1657350"/>
            <a:ext cx="817245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247775"/>
            <a:ext cx="820102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1819275"/>
            <a:ext cx="842010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Replicability of the East Asian case</a:t>
            </a:r>
          </a:p>
          <a:p>
            <a:pPr lvl="1"/>
            <a:r>
              <a:rPr lang="en-US" dirty="0" smtClean="0"/>
              <a:t>A variant of an existing theme</a:t>
            </a:r>
          </a:p>
          <a:p>
            <a:pPr lvl="2"/>
            <a:r>
              <a:rPr lang="en-US" dirty="0" smtClean="0"/>
              <a:t>World Bank (1993), Evans (1998)</a:t>
            </a:r>
          </a:p>
          <a:p>
            <a:pPr lvl="1"/>
            <a:r>
              <a:rPr lang="en-US" dirty="0" smtClean="0"/>
              <a:t>Growth in a sustainable fashion</a:t>
            </a:r>
          </a:p>
          <a:p>
            <a:pPr lvl="2"/>
            <a:r>
              <a:rPr lang="en-US" dirty="0" smtClean="0"/>
              <a:t>Focus 1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acid rain</a:t>
            </a:r>
          </a:p>
          <a:p>
            <a:pPr lvl="2"/>
            <a:r>
              <a:rPr lang="en-US" dirty="0" smtClean="0"/>
              <a:t>Focus 2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overarching: greenhouse effect</a:t>
            </a:r>
          </a:p>
          <a:p>
            <a:r>
              <a:rPr lang="en-US" dirty="0" smtClean="0"/>
              <a:t>Expansion of catch-up model</a:t>
            </a:r>
          </a:p>
          <a:p>
            <a:pPr lvl="1"/>
            <a:r>
              <a:rPr lang="en-US" dirty="0" smtClean="0"/>
              <a:t>Growth through efforts at sustainability</a:t>
            </a:r>
          </a:p>
          <a:p>
            <a:pPr lvl="1"/>
            <a:r>
              <a:rPr lang="en-US" dirty="0" smtClean="0"/>
              <a:t>Region-centered TOAs have substantial positive externalities</a:t>
            </a:r>
          </a:p>
          <a:p>
            <a:pPr lvl="2"/>
            <a:r>
              <a:rPr lang="en-US" smtClean="0"/>
              <a:t>Greater potential </a:t>
            </a:r>
            <a:r>
              <a:rPr lang="en-US" dirty="0" smtClean="0"/>
              <a:t>to impact China’s domestic policies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Focus: Environmental policies &amp; technological output in East Asia</a:t>
            </a:r>
          </a:p>
          <a:p>
            <a:pPr lvl="1"/>
            <a:r>
              <a:rPr lang="en-US" dirty="0" smtClean="0"/>
              <a:t>GHG focus</a:t>
            </a:r>
          </a:p>
          <a:p>
            <a:pPr lvl="1"/>
            <a:r>
              <a:rPr lang="en-US" i="1" dirty="0" smtClean="0"/>
              <a:t>China: place and function</a:t>
            </a:r>
          </a:p>
          <a:p>
            <a:r>
              <a:rPr lang="en-US" dirty="0" smtClean="0"/>
              <a:t>Method: Comparative analysis</a:t>
            </a:r>
          </a:p>
          <a:p>
            <a:pPr lvl="1"/>
            <a:r>
              <a:rPr lang="en-US" dirty="0" smtClean="0"/>
              <a:t>Domestic policies and S&amp;T output</a:t>
            </a:r>
          </a:p>
          <a:p>
            <a:r>
              <a:rPr lang="en-US" dirty="0" smtClean="0"/>
              <a:t>Conclusions</a:t>
            </a:r>
          </a:p>
          <a:p>
            <a:pPr lvl="1"/>
            <a:r>
              <a:rPr lang="en-US" dirty="0" smtClean="0"/>
              <a:t>Strong efforts in all four countries, overall</a:t>
            </a:r>
          </a:p>
          <a:p>
            <a:pPr lvl="1"/>
            <a:r>
              <a:rPr lang="en-US" dirty="0" smtClean="0"/>
              <a:t>Disconnect in China</a:t>
            </a:r>
          </a:p>
          <a:p>
            <a:pPr lvl="2"/>
            <a:r>
              <a:rPr lang="en-US" dirty="0" smtClean="0"/>
              <a:t>GHG-centered, not greenhouse effect-centered</a:t>
            </a:r>
          </a:p>
          <a:p>
            <a:pPr lvl="2"/>
            <a:r>
              <a:rPr lang="en-US" dirty="0" smtClean="0"/>
              <a:t>Gross concerns for acid rain and domestic infrastructure</a:t>
            </a:r>
          </a:p>
          <a:p>
            <a:pPr lvl="1">
              <a:buNone/>
            </a:pPr>
            <a:r>
              <a:rPr lang="en-US" dirty="0" smtClean="0"/>
              <a:t>* Need for a more robust regional approach *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Post-war era </a:t>
            </a:r>
            <a:r>
              <a:rPr lang="en-US" dirty="0" smtClean="0">
                <a:sym typeface="Wingdings" pitchFamily="2" charset="2"/>
              </a:rPr>
              <a:t> sustainable economic growth </a:t>
            </a:r>
            <a:endParaRPr lang="en-US" dirty="0" smtClean="0"/>
          </a:p>
          <a:p>
            <a:pPr lvl="1"/>
            <a:r>
              <a:rPr lang="en-US" dirty="0" smtClean="0"/>
              <a:t>Industrial &amp; international economic policies</a:t>
            </a:r>
          </a:p>
          <a:p>
            <a:r>
              <a:rPr lang="en-US" dirty="0" smtClean="0"/>
              <a:t>Mid-80s to early 21</a:t>
            </a:r>
            <a:r>
              <a:rPr lang="en-US" baseline="30000" dirty="0" smtClean="0"/>
              <a:t>st</a:t>
            </a:r>
            <a:r>
              <a:rPr lang="en-US" dirty="0" smtClean="0"/>
              <a:t> century </a:t>
            </a:r>
            <a:r>
              <a:rPr lang="en-US" dirty="0" smtClean="0">
                <a:sym typeface="Wingdings" pitchFamily="2" charset="2"/>
              </a:rPr>
              <a:t> S&amp;T output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Nelson-Phelps pattern of catch-up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2000 to the present  GHGs/climate change</a:t>
            </a:r>
          </a:p>
          <a:p>
            <a:pPr lvl="2"/>
            <a:r>
              <a:rPr lang="en-US" dirty="0" smtClean="0"/>
              <a:t>Omitted from analyses of East Asian NIS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Worldwide </a:t>
            </a:r>
            <a:r>
              <a:rPr lang="en-US" dirty="0" smtClean="0"/>
              <a:t>effort to address GHG emissions</a:t>
            </a:r>
          </a:p>
          <a:p>
            <a:pPr lvl="1"/>
            <a:r>
              <a:rPr lang="en-US" dirty="0" smtClean="0"/>
              <a:t>Global Green New Deal, UN (2008)</a:t>
            </a:r>
          </a:p>
          <a:p>
            <a:r>
              <a:rPr lang="en-US" dirty="0" smtClean="0"/>
              <a:t>Regional efforts to coordinate</a:t>
            </a:r>
          </a:p>
          <a:p>
            <a:pPr lvl="1"/>
            <a:r>
              <a:rPr lang="en-US" dirty="0" smtClean="0"/>
              <a:t>Extension of </a:t>
            </a:r>
            <a:r>
              <a:rPr lang="en-US" dirty="0" err="1" smtClean="0"/>
              <a:t>Pempel’s</a:t>
            </a:r>
            <a:r>
              <a:rPr lang="en-US" dirty="0" smtClean="0"/>
              <a:t> </a:t>
            </a:r>
            <a:r>
              <a:rPr lang="en-US" dirty="0" smtClean="0"/>
              <a:t>(2006</a:t>
            </a:r>
            <a:r>
              <a:rPr lang="en-US" dirty="0" smtClean="0"/>
              <a:t>) regionalism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Key assumptions</a:t>
            </a:r>
          </a:p>
          <a:p>
            <a:pPr lvl="1"/>
            <a:r>
              <a:rPr lang="en-US" dirty="0" smtClean="0"/>
              <a:t>International efforts positively correlated with domestic policies</a:t>
            </a:r>
          </a:p>
          <a:p>
            <a:pPr lvl="2"/>
            <a:r>
              <a:rPr lang="en-US" dirty="0" smtClean="0"/>
              <a:t>Distinctions between treaties (Schneider, et al., 2008) and TOAs (De </a:t>
            </a:r>
            <a:r>
              <a:rPr lang="en-US" dirty="0" err="1" smtClean="0"/>
              <a:t>Coninck</a:t>
            </a:r>
            <a:r>
              <a:rPr lang="en-US" dirty="0" smtClean="0"/>
              <a:t>, et al., 2008)</a:t>
            </a:r>
          </a:p>
          <a:p>
            <a:pPr lvl="1"/>
            <a:r>
              <a:rPr lang="en-US" dirty="0" smtClean="0"/>
              <a:t>Combination of short-, medium-, long-term goals</a:t>
            </a:r>
          </a:p>
          <a:p>
            <a:pPr lvl="1"/>
            <a:r>
              <a:rPr lang="en-US" dirty="0" smtClean="0"/>
              <a:t>Economic growth a function of national innovative capacity</a:t>
            </a:r>
          </a:p>
          <a:p>
            <a:r>
              <a:rPr lang="en-US" dirty="0" smtClean="0"/>
              <a:t>Hypothesis</a:t>
            </a:r>
          </a:p>
          <a:p>
            <a:pPr lvl="1"/>
            <a:r>
              <a:rPr lang="en-US" dirty="0" smtClean="0"/>
              <a:t>A positive connection exists between policies and related research output</a:t>
            </a:r>
          </a:p>
          <a:p>
            <a:pPr lvl="2"/>
            <a:r>
              <a:rPr lang="en-US" dirty="0" smtClean="0"/>
              <a:t>Non-uniform impact of domestic, regional, and international policies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Correlate relevant policies over the post-war era…</a:t>
            </a:r>
          </a:p>
          <a:p>
            <a:pPr lvl="1"/>
            <a:r>
              <a:rPr lang="en-US" dirty="0" smtClean="0"/>
              <a:t>International</a:t>
            </a:r>
          </a:p>
          <a:p>
            <a:pPr lvl="1"/>
            <a:r>
              <a:rPr lang="en-US" dirty="0" smtClean="0"/>
              <a:t>Regional</a:t>
            </a:r>
          </a:p>
          <a:p>
            <a:pPr lvl="1"/>
            <a:r>
              <a:rPr lang="en-US" dirty="0" smtClean="0"/>
              <a:t>Domestic</a:t>
            </a:r>
          </a:p>
          <a:p>
            <a:r>
              <a:rPr lang="en-US" dirty="0" smtClean="0"/>
              <a:t>… with GHG-related S&amp;T output in East Asia</a:t>
            </a:r>
          </a:p>
          <a:p>
            <a:pPr lvl="1"/>
            <a:r>
              <a:rPr lang="en-US" dirty="0" smtClean="0"/>
              <a:t>GHG patent output (USPTO)</a:t>
            </a:r>
          </a:p>
          <a:p>
            <a:pPr lvl="1"/>
            <a:r>
              <a:rPr lang="en-US" dirty="0" smtClean="0"/>
              <a:t>GHG publications output (ISI-Web of Science)</a:t>
            </a:r>
          </a:p>
          <a:p>
            <a:pPr lvl="1">
              <a:buNone/>
            </a:pPr>
            <a:r>
              <a:rPr lang="en-US" dirty="0" smtClean="0"/>
              <a:t>* “greenhouse effect” and/or “greenhouse gas”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1965 UNDP</a:t>
            </a:r>
          </a:p>
          <a:p>
            <a:r>
              <a:rPr lang="en-US" dirty="0" smtClean="0"/>
              <a:t>1972 UNEP (Stockholm Conference)</a:t>
            </a:r>
          </a:p>
          <a:p>
            <a:r>
              <a:rPr lang="en-US" dirty="0" smtClean="0"/>
              <a:t>1979 Convention on Long Range </a:t>
            </a:r>
            <a:r>
              <a:rPr lang="en-US" dirty="0" err="1" smtClean="0"/>
              <a:t>Transboundary</a:t>
            </a:r>
            <a:r>
              <a:rPr lang="en-US" dirty="0" smtClean="0"/>
              <a:t> Air Pollution</a:t>
            </a:r>
          </a:p>
          <a:p>
            <a:r>
              <a:rPr lang="en-US" dirty="0" smtClean="0"/>
              <a:t>1987 Montreal Protocol</a:t>
            </a:r>
          </a:p>
          <a:p>
            <a:r>
              <a:rPr lang="en-US" dirty="0" smtClean="0"/>
              <a:t>1992 UN Commission on Sustainable Development</a:t>
            </a:r>
          </a:p>
          <a:p>
            <a:r>
              <a:rPr lang="en-US" dirty="0" smtClean="0"/>
              <a:t>2002 Johannesburg World Summit on Sustainable Development</a:t>
            </a:r>
          </a:p>
          <a:p>
            <a:r>
              <a:rPr lang="en-US" dirty="0" smtClean="0"/>
              <a:t>Present </a:t>
            </a:r>
            <a:r>
              <a:rPr lang="en-US" dirty="0" smtClean="0">
                <a:sym typeface="Wingdings" pitchFamily="2" charset="2"/>
              </a:rPr>
              <a:t> H. Clinton’s action plan for S&amp;T efforts: “Knowledge will not flow freely to developing world.”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coordination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Clean Development Mechanism (CDM)</a:t>
            </a:r>
          </a:p>
          <a:p>
            <a:pPr lvl="1"/>
            <a:r>
              <a:rPr lang="en-US" dirty="0" smtClean="0"/>
              <a:t>China: 1,682 projects (36% of all CDM projects)</a:t>
            </a:r>
          </a:p>
          <a:p>
            <a:pPr lvl="2"/>
            <a:r>
              <a:rPr lang="en-US" dirty="0" smtClean="0"/>
              <a:t>239  originate from Japan</a:t>
            </a:r>
          </a:p>
          <a:p>
            <a:pPr lvl="2"/>
            <a:r>
              <a:rPr lang="en-US" dirty="0" smtClean="0"/>
              <a:t>Taiwan: zero</a:t>
            </a:r>
          </a:p>
          <a:p>
            <a:pPr lvl="3"/>
            <a:r>
              <a:rPr lang="en-US" dirty="0" smtClean="0"/>
              <a:t>Evidence of political and institutional constraints to regional environmental policy coordination in NE Asia (Nam 2002)</a:t>
            </a:r>
          </a:p>
          <a:p>
            <a:r>
              <a:rPr lang="en-US" dirty="0" smtClean="0"/>
              <a:t>Accounting for S&amp;T efforts and supra-regional GHG targets</a:t>
            </a:r>
          </a:p>
          <a:p>
            <a:pPr lvl="1"/>
            <a:r>
              <a:rPr lang="en-US" dirty="0" smtClean="0"/>
              <a:t>Technology-oriented agreements (TOA) a more successful option (De </a:t>
            </a:r>
            <a:r>
              <a:rPr lang="en-US" dirty="0" err="1" smtClean="0"/>
              <a:t>Coninck</a:t>
            </a:r>
            <a:r>
              <a:rPr lang="en-US" dirty="0" smtClean="0"/>
              <a:t>, et al., 2008)</a:t>
            </a:r>
          </a:p>
          <a:p>
            <a:pPr lvl="1"/>
            <a:r>
              <a:rPr lang="en-US" dirty="0" smtClean="0"/>
              <a:t>Asia </a:t>
            </a:r>
            <a:r>
              <a:rPr lang="en-US" dirty="0" smtClean="0"/>
              <a:t>Pacific Partnership on Clean Development and Climate </a:t>
            </a:r>
            <a:r>
              <a:rPr lang="en-US" dirty="0" smtClean="0"/>
              <a:t>(APPCDC)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Regional coordination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" y="0"/>
            <a:ext cx="7915275" cy="71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0"/>
            <a:ext cx="8305800" cy="6576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4616</TotalTime>
  <Words>584</Words>
  <Application>Microsoft Office PowerPoint</Application>
  <PresentationFormat>On-screen Show (4:3)</PresentationFormat>
  <Paragraphs>114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Theme</vt:lpstr>
      <vt:lpstr>Environmental Sustainability in East Asia</vt:lpstr>
      <vt:lpstr>Overview</vt:lpstr>
      <vt:lpstr>Background</vt:lpstr>
      <vt:lpstr>Theory</vt:lpstr>
      <vt:lpstr>Method</vt:lpstr>
      <vt:lpstr>International coordination</vt:lpstr>
      <vt:lpstr>Regional coordination</vt:lpstr>
      <vt:lpstr>Slide 8</vt:lpstr>
      <vt:lpstr>Slide 9</vt:lpstr>
      <vt:lpstr>Domestic efforts</vt:lpstr>
      <vt:lpstr>Domestic efforts</vt:lpstr>
      <vt:lpstr>Slide 12</vt:lpstr>
      <vt:lpstr>Slide 13</vt:lpstr>
      <vt:lpstr>Slide 14</vt:lpstr>
      <vt:lpstr>Slide 15</vt:lpstr>
      <vt:lpstr>Implications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Sustainability in East Asia</dc:title>
  <dc:creator>Matt</dc:creator>
  <cp:lastModifiedBy>Matt</cp:lastModifiedBy>
  <cp:revision>46</cp:revision>
  <dcterms:created xsi:type="dcterms:W3CDTF">2009-06-06T13:05:01Z</dcterms:created>
  <dcterms:modified xsi:type="dcterms:W3CDTF">2009-06-12T00:41:11Z</dcterms:modified>
</cp:coreProperties>
</file>